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dvent Pro SemiBold"/>
      <p:regular r:id="rId56"/>
      <p:bold r:id="rId57"/>
    </p:embeddedFont>
    <p:embeddedFont>
      <p:font typeface="Proxima Nova"/>
      <p:regular r:id="rId58"/>
      <p:bold r:id="rId59"/>
      <p:italic r:id="rId60"/>
      <p:boldItalic r:id="rId61"/>
    </p:embeddedFont>
    <p:embeddedFont>
      <p:font typeface="Fira Sans Extra Condensed Medium"/>
      <p:regular r:id="rId62"/>
      <p:bold r:id="rId63"/>
      <p:italic r:id="rId64"/>
      <p:boldItalic r:id="rId65"/>
    </p:embeddedFont>
    <p:embeddedFont>
      <p:font typeface="Fira Sans Condensed Medium"/>
      <p:regular r:id="rId66"/>
      <p:bold r:id="rId67"/>
      <p:italic r:id="rId68"/>
      <p:boldItalic r:id="rId69"/>
    </p:embeddedFont>
    <p:embeddedFont>
      <p:font typeface="Maven Pro"/>
      <p:regular r:id="rId70"/>
      <p:bold r:id="rId71"/>
    </p:embeddedFont>
    <p:embeddedFont>
      <p:font typeface="Proxima Nova Semibold"/>
      <p:regular r:id="rId72"/>
      <p:bold r:id="rId73"/>
      <p:boldItalic r:id="rId74"/>
    </p:embeddedFont>
    <p:embeddedFont>
      <p:font typeface="Share Tech"/>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6.xml"/><Relationship Id="rId75" Type="http://schemas.openxmlformats.org/officeDocument/2006/relationships/font" Target="fonts/ShareTech-regular.fntdata"/><Relationship Id="rId30" Type="http://schemas.openxmlformats.org/officeDocument/2006/relationships/slide" Target="slides/slide25.xml"/><Relationship Id="rId74" Type="http://schemas.openxmlformats.org/officeDocument/2006/relationships/font" Target="fonts/ProximaNovaSemibold-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avenPro-bold.fntdata"/><Relationship Id="rId70" Type="http://schemas.openxmlformats.org/officeDocument/2006/relationships/font" Target="fonts/MavenPr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Medium-regular.fntdata"/><Relationship Id="rId61" Type="http://schemas.openxmlformats.org/officeDocument/2006/relationships/font" Target="fonts/ProximaNova-boldItalic.fntdata"/><Relationship Id="rId20" Type="http://schemas.openxmlformats.org/officeDocument/2006/relationships/slide" Target="slides/slide15.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7.xml"/><Relationship Id="rId66" Type="http://schemas.openxmlformats.org/officeDocument/2006/relationships/font" Target="fonts/FiraSansCondensedMedium-regular.fntdata"/><Relationship Id="rId21" Type="http://schemas.openxmlformats.org/officeDocument/2006/relationships/slide" Target="slides/slide16.xml"/><Relationship Id="rId65" Type="http://schemas.openxmlformats.org/officeDocument/2006/relationships/font" Target="fonts/FiraSansExtraCondensedMedium-boldItalic.fntdata"/><Relationship Id="rId24" Type="http://schemas.openxmlformats.org/officeDocument/2006/relationships/slide" Target="slides/slide19.xml"/><Relationship Id="rId68" Type="http://schemas.openxmlformats.org/officeDocument/2006/relationships/font" Target="fonts/FiraSansCondensedMedium-italic.fntdata"/><Relationship Id="rId23" Type="http://schemas.openxmlformats.org/officeDocument/2006/relationships/slide" Target="slides/slide18.xml"/><Relationship Id="rId67" Type="http://schemas.openxmlformats.org/officeDocument/2006/relationships/font" Target="fonts/FiraSansCondensedMedium-bold.fntdata"/><Relationship Id="rId60" Type="http://schemas.openxmlformats.org/officeDocument/2006/relationships/font" Target="fonts/ProximaNova-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Condensed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dventProSemiBold-bold.fntdata"/><Relationship Id="rId12" Type="http://schemas.openxmlformats.org/officeDocument/2006/relationships/slide" Target="slides/slide7.xml"/><Relationship Id="rId56" Type="http://schemas.openxmlformats.org/officeDocument/2006/relationships/font" Target="fonts/AdventProSemiBold-regular.fntdata"/><Relationship Id="rId15" Type="http://schemas.openxmlformats.org/officeDocument/2006/relationships/slide" Target="slides/slide10.xml"/><Relationship Id="rId59" Type="http://schemas.openxmlformats.org/officeDocument/2006/relationships/font" Target="fonts/ProximaNova-bold.fntdata"/><Relationship Id="rId14" Type="http://schemas.openxmlformats.org/officeDocument/2006/relationships/slide" Target="slides/slide9.xml"/><Relationship Id="rId58" Type="http://schemas.openxmlformats.org/officeDocument/2006/relationships/font" Target="fonts/ProximaNov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ecfb395e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ecfb395e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ecfb395e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ecfb395e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ecfb395e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ecfb395e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decfb395e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decfb395e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ecfb395e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ecfb395e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ecfb395e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ecfb395e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ecfb395e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ecfb395e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ecfb395e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ecfb395e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ecfb395e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ecfb395e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ecfb395e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ecfb395e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ecfb395e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ecfb395e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ecfb395e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decfb395e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ecfb395e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ecfb395e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ecfb395e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ecfb395e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ecfb395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decfb395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ecfb395e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ecfb395e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ecfb395e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ecfb395e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ecfb395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ecfb395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ecfb395e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ecfb395e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ecfb395e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ecfb395e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ecfb39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ecfb39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ecfb395e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ecfb395e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ecfb395ed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decfb395e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ecfb395e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ecfb395e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ecfb395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ecfb395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ecfb395e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decfb395e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ecfb395e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decfb395e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decfb395e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decfb395e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decfb395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decfb395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ecfb395ed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decfb395ed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ecfb395e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ecfb395e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ecfb395e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decfb395e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decfb395e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decfb395e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ecfb395e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decfb395e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ecfb395e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decfb395e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ecfb395e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ecfb395e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decfb395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decfb395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decfb395e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decfb395e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ecfb395e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decfb395e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6c52a2e8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c52a2e8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ee16ad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ee16ad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0e1a7781e_1_25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0e1a7781e_1_25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ecfb395e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ecfb395e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ecfb395e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ecfb395e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ecfb395e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ecfb395e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9" name="Shape 4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26" name="Shape 426"/>
        <p:cNvGrpSpPr/>
        <p:nvPr/>
      </p:nvGrpSpPr>
      <p:grpSpPr>
        <a:xfrm>
          <a:off x="0" y="0"/>
          <a:ext cx="0" cy="0"/>
          <a:chOff x="0" y="0"/>
          <a:chExt cx="0" cy="0"/>
        </a:xfrm>
      </p:grpSpPr>
      <p:sp>
        <p:nvSpPr>
          <p:cNvPr id="427" name="Google Shape;427;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8" name="Google Shape;428;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play.google.com/console/u/0/signup"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5"/>
          <p:cNvSpPr txBox="1"/>
          <p:nvPr>
            <p:ph idx="1" type="subTitle"/>
          </p:nvPr>
        </p:nvSpPr>
        <p:spPr>
          <a:xfrm>
            <a:off x="1561650" y="2804500"/>
            <a:ext cx="5768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Native Mobile Programming </a:t>
            </a:r>
            <a:endParaRPr/>
          </a:p>
          <a:p>
            <a:pPr indent="0" lvl="0" marL="0" rtl="0" algn="ctr">
              <a:spcBef>
                <a:spcPts val="0"/>
              </a:spcBef>
              <a:spcAft>
                <a:spcPts val="0"/>
              </a:spcAft>
              <a:buNone/>
            </a:pPr>
            <a:r>
              <a:rPr lang="en"/>
              <a:t>Week 14</a:t>
            </a:r>
            <a:endParaRPr/>
          </a:p>
          <a:p>
            <a:pPr indent="0" lvl="0" marL="0" rtl="0" algn="ctr">
              <a:spcBef>
                <a:spcPts val="0"/>
              </a:spcBef>
              <a:spcAft>
                <a:spcPts val="0"/>
              </a:spcAft>
              <a:buNone/>
            </a:pPr>
            <a:r>
              <a:rPr lang="en"/>
              <a:t>Universitas Surabaya - Teknik Informatika</a:t>
            </a:r>
            <a:endParaRPr/>
          </a:p>
        </p:txBody>
      </p:sp>
      <p:sp>
        <p:nvSpPr>
          <p:cNvPr id="435" name="Google Shape;435;p25"/>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BEST PRACTISE MAKING ANDROID APP</a:t>
            </a:r>
            <a:endParaRPr/>
          </a:p>
        </p:txBody>
      </p:sp>
      <p:sp>
        <p:nvSpPr>
          <p:cNvPr id="436" name="Google Shape;436;p25"/>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5"/>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4"/>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KEYSTORE</a:t>
            </a:r>
            <a:endParaRPr/>
          </a:p>
        </p:txBody>
      </p:sp>
      <p:sp>
        <p:nvSpPr>
          <p:cNvPr id="524" name="Google Shape;524;p34"/>
          <p:cNvSpPr txBox="1"/>
          <p:nvPr>
            <p:ph idx="4294967295" type="body"/>
          </p:nvPr>
        </p:nvSpPr>
        <p:spPr>
          <a:xfrm>
            <a:off x="618825" y="1298175"/>
            <a:ext cx="74034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requires that all APKs be digitally signed with a certificate before they are installed on a device or updated.</a:t>
            </a:r>
            <a:endParaRPr/>
          </a:p>
          <a:p>
            <a:pPr indent="0" lvl="0" marL="0" rtl="0" algn="l">
              <a:spcBef>
                <a:spcPts val="1600"/>
              </a:spcBef>
              <a:spcAft>
                <a:spcPts val="1600"/>
              </a:spcAft>
              <a:buNone/>
            </a:pPr>
            <a:r>
              <a:rPr lang="en"/>
              <a:t>If you use Android App Bundles, you need to sign only your app bundle before you upload it to the Play Console, and Play App Signing takes care of the rest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SECURITY</a:t>
            </a:r>
            <a:endParaRPr/>
          </a:p>
        </p:txBody>
      </p:sp>
      <p:sp>
        <p:nvSpPr>
          <p:cNvPr id="530" name="Google Shape;530;p35"/>
          <p:cNvSpPr txBox="1"/>
          <p:nvPr>
            <p:ph idx="4294967295" type="body"/>
          </p:nvPr>
        </p:nvSpPr>
        <p:spPr>
          <a:xfrm>
            <a:off x="618825" y="1298175"/>
            <a:ext cx="74034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are ready to publish, you can sign your app using Android Studio upload it to Google Play. The key with which you sign your app becomes your app’s upload key</a:t>
            </a:r>
            <a:endParaRPr/>
          </a:p>
          <a:p>
            <a:pPr indent="0" lvl="0" marL="0" rtl="0" algn="l">
              <a:spcBef>
                <a:spcPts val="1600"/>
              </a:spcBef>
              <a:spcAft>
                <a:spcPts val="1600"/>
              </a:spcAft>
              <a:buNone/>
            </a:pPr>
            <a:r>
              <a:rPr lang="en"/>
              <a:t>You aren’t able to download the signing key from Google</a:t>
            </a:r>
            <a:endParaRPr/>
          </a:p>
        </p:txBody>
      </p:sp>
      <p:pic>
        <p:nvPicPr>
          <p:cNvPr id="531" name="Google Shape;531;p35"/>
          <p:cNvPicPr preferRelativeResize="0"/>
          <p:nvPr/>
        </p:nvPicPr>
        <p:blipFill>
          <a:blip r:embed="rId3">
            <a:alphaModFix/>
          </a:blip>
          <a:stretch>
            <a:fillRect/>
          </a:stretch>
        </p:blipFill>
        <p:spPr>
          <a:xfrm>
            <a:off x="691750" y="3014503"/>
            <a:ext cx="5957975" cy="145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6"/>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KEYSTORE</a:t>
            </a:r>
            <a:endParaRPr/>
          </a:p>
        </p:txBody>
      </p:sp>
      <p:sp>
        <p:nvSpPr>
          <p:cNvPr id="537" name="Google Shape;537;p36"/>
          <p:cNvSpPr txBox="1"/>
          <p:nvPr>
            <p:ph idx="4294967295" type="body"/>
          </p:nvPr>
        </p:nvSpPr>
        <p:spPr>
          <a:xfrm>
            <a:off x="618825" y="1298175"/>
            <a:ext cx="27729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create a new keystore, click “Create new”</a:t>
            </a:r>
            <a:endParaRPr/>
          </a:p>
        </p:txBody>
      </p:sp>
      <p:pic>
        <p:nvPicPr>
          <p:cNvPr id="538" name="Google Shape;538;p36"/>
          <p:cNvPicPr preferRelativeResize="0"/>
          <p:nvPr/>
        </p:nvPicPr>
        <p:blipFill>
          <a:blip r:embed="rId3">
            <a:alphaModFix/>
          </a:blip>
          <a:stretch>
            <a:fillRect/>
          </a:stretch>
        </p:blipFill>
        <p:spPr>
          <a:xfrm>
            <a:off x="3481071" y="1298175"/>
            <a:ext cx="5235475" cy="3443350"/>
          </a:xfrm>
          <a:prstGeom prst="rect">
            <a:avLst/>
          </a:prstGeom>
          <a:noFill/>
          <a:ln>
            <a:noFill/>
          </a:ln>
        </p:spPr>
      </p:pic>
      <p:sp>
        <p:nvSpPr>
          <p:cNvPr id="539" name="Google Shape;539;p36"/>
          <p:cNvSpPr/>
          <p:nvPr/>
        </p:nvSpPr>
        <p:spPr>
          <a:xfrm>
            <a:off x="6850550" y="1986000"/>
            <a:ext cx="580200" cy="42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7"/>
          <p:cNvSpPr txBox="1"/>
          <p:nvPr>
            <p:ph idx="2" type="body"/>
          </p:nvPr>
        </p:nvSpPr>
        <p:spPr>
          <a:xfrm>
            <a:off x="618825" y="1679175"/>
            <a:ext cx="42012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 need to store your password securely</a:t>
            </a:r>
            <a:endParaRPr sz="1800"/>
          </a:p>
          <a:p>
            <a:pPr indent="0" lvl="0" marL="0" rtl="0" algn="l">
              <a:spcBef>
                <a:spcPts val="1600"/>
              </a:spcBef>
              <a:spcAft>
                <a:spcPts val="0"/>
              </a:spcAft>
              <a:buNone/>
            </a:pPr>
            <a:r>
              <a:rPr lang="en" sz="1800"/>
              <a:t>Everytime you need to update your app Android Studio will ask for the password</a:t>
            </a:r>
            <a:endParaRPr sz="1800"/>
          </a:p>
          <a:p>
            <a:pPr indent="0" lvl="0" marL="0" rtl="0" algn="l">
              <a:spcBef>
                <a:spcPts val="1600"/>
              </a:spcBef>
              <a:spcAft>
                <a:spcPts val="1600"/>
              </a:spcAft>
              <a:buNone/>
            </a:pPr>
            <a:r>
              <a:rPr lang="en" sz="1800"/>
              <a:t>This process called “self signed key”</a:t>
            </a:r>
            <a:endParaRPr sz="1800"/>
          </a:p>
        </p:txBody>
      </p:sp>
      <p:sp>
        <p:nvSpPr>
          <p:cNvPr id="545" name="Google Shape;545;p37"/>
          <p:cNvSpPr txBox="1"/>
          <p:nvPr>
            <p:ph type="ctrTitle"/>
          </p:nvPr>
        </p:nvSpPr>
        <p:spPr>
          <a:xfrm>
            <a:off x="618825" y="411675"/>
            <a:ext cx="4580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APP BUNDLE</a:t>
            </a:r>
            <a:endParaRPr/>
          </a:p>
        </p:txBody>
      </p:sp>
      <p:pic>
        <p:nvPicPr>
          <p:cNvPr id="546" name="Google Shape;546;p37"/>
          <p:cNvPicPr preferRelativeResize="0"/>
          <p:nvPr/>
        </p:nvPicPr>
        <p:blipFill>
          <a:blip r:embed="rId3">
            <a:alphaModFix/>
          </a:blip>
          <a:stretch>
            <a:fillRect/>
          </a:stretch>
        </p:blipFill>
        <p:spPr>
          <a:xfrm>
            <a:off x="5031875" y="892601"/>
            <a:ext cx="3753575" cy="399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8"/>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APP BUNDLE</a:t>
            </a:r>
            <a:endParaRPr/>
          </a:p>
        </p:txBody>
      </p:sp>
      <p:sp>
        <p:nvSpPr>
          <p:cNvPr id="552" name="Google Shape;552;p38"/>
          <p:cNvSpPr txBox="1"/>
          <p:nvPr>
            <p:ph idx="4294967295" type="body"/>
          </p:nvPr>
        </p:nvSpPr>
        <p:spPr>
          <a:xfrm>
            <a:off x="618825" y="1298175"/>
            <a:ext cx="2505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Always tick for “Export </a:t>
            </a:r>
            <a:r>
              <a:rPr lang="en"/>
              <a:t>encrypted</a:t>
            </a:r>
            <a:r>
              <a:rPr lang="en"/>
              <a:t> key for enrolling published apps in Google Play”</a:t>
            </a:r>
            <a:endParaRPr/>
          </a:p>
          <a:p>
            <a:pPr indent="0" lvl="0" marL="0" rtl="0" algn="l">
              <a:spcBef>
                <a:spcPts val="1600"/>
              </a:spcBef>
              <a:spcAft>
                <a:spcPts val="1600"/>
              </a:spcAft>
              <a:buNone/>
            </a:pPr>
            <a:r>
              <a:rPr lang="en"/>
              <a:t>Press Next</a:t>
            </a:r>
            <a:endParaRPr/>
          </a:p>
        </p:txBody>
      </p:sp>
      <p:pic>
        <p:nvPicPr>
          <p:cNvPr id="553" name="Google Shape;553;p38"/>
          <p:cNvPicPr preferRelativeResize="0"/>
          <p:nvPr/>
        </p:nvPicPr>
        <p:blipFill>
          <a:blip r:embed="rId3">
            <a:alphaModFix/>
          </a:blip>
          <a:stretch>
            <a:fillRect/>
          </a:stretch>
        </p:blipFill>
        <p:spPr>
          <a:xfrm>
            <a:off x="3313723" y="989475"/>
            <a:ext cx="5579824" cy="3671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KEYSTORE</a:t>
            </a:r>
            <a:endParaRPr/>
          </a:p>
        </p:txBody>
      </p:sp>
      <p:sp>
        <p:nvSpPr>
          <p:cNvPr id="559" name="Google Shape;559;p39"/>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“Release”</a:t>
            </a:r>
            <a:br>
              <a:rPr lang="en"/>
            </a:br>
            <a:br>
              <a:rPr lang="en"/>
            </a:br>
            <a:r>
              <a:rPr lang="en"/>
              <a:t>Generated Bundle App will located at the destination folder</a:t>
            </a:r>
            <a:endParaRPr/>
          </a:p>
          <a:p>
            <a:pPr indent="0" lvl="0" marL="0" rtl="0" algn="l">
              <a:spcBef>
                <a:spcPts val="1600"/>
              </a:spcBef>
              <a:spcAft>
                <a:spcPts val="1600"/>
              </a:spcAft>
              <a:buNone/>
            </a:pPr>
            <a:r>
              <a:rPr lang="en"/>
              <a:t>Press Finish and then wait until Gradle process finish</a:t>
            </a:r>
            <a:endParaRPr/>
          </a:p>
        </p:txBody>
      </p:sp>
      <p:pic>
        <p:nvPicPr>
          <p:cNvPr id="560" name="Google Shape;560;p39"/>
          <p:cNvPicPr preferRelativeResize="0"/>
          <p:nvPr/>
        </p:nvPicPr>
        <p:blipFill>
          <a:blip r:embed="rId3">
            <a:alphaModFix/>
          </a:blip>
          <a:stretch>
            <a:fillRect/>
          </a:stretch>
        </p:blipFill>
        <p:spPr>
          <a:xfrm>
            <a:off x="677238" y="2974063"/>
            <a:ext cx="6543675" cy="202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WARNING!</a:t>
            </a:r>
            <a:endParaRPr/>
          </a:p>
        </p:txBody>
      </p:sp>
      <p:sp>
        <p:nvSpPr>
          <p:cNvPr id="566" name="Google Shape;566;p40"/>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the keystore file. Keep it somewhere safe. It will be required every time you update the app. If you lose it or forgot the password, you </a:t>
            </a:r>
            <a:r>
              <a:rPr lang="en"/>
              <a:t>won't</a:t>
            </a:r>
            <a:r>
              <a:rPr lang="en"/>
              <a:t> be able to update your app in Play Store.</a:t>
            </a:r>
            <a:endParaRPr/>
          </a:p>
        </p:txBody>
      </p:sp>
      <p:pic>
        <p:nvPicPr>
          <p:cNvPr id="567" name="Google Shape;567;p40"/>
          <p:cNvPicPr preferRelativeResize="0"/>
          <p:nvPr/>
        </p:nvPicPr>
        <p:blipFill>
          <a:blip r:embed="rId3">
            <a:alphaModFix/>
          </a:blip>
          <a:stretch>
            <a:fillRect/>
          </a:stretch>
        </p:blipFill>
        <p:spPr>
          <a:xfrm>
            <a:off x="700513" y="2458250"/>
            <a:ext cx="1476375" cy="184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1"/>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APP BUNDLE</a:t>
            </a:r>
            <a:endParaRPr/>
          </a:p>
        </p:txBody>
      </p:sp>
      <p:sp>
        <p:nvSpPr>
          <p:cNvPr id="573" name="Google Shape;573;p41"/>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the destination folder, you will find the App Bundle (.aab </a:t>
            </a:r>
            <a:r>
              <a:rPr lang="en"/>
              <a:t>extensions</a:t>
            </a:r>
            <a:r>
              <a:rPr lang="en"/>
              <a:t>). This files is your app. Therefore you’ll need this to publish the app in PlayStore.</a:t>
            </a:r>
            <a:endParaRPr/>
          </a:p>
        </p:txBody>
      </p:sp>
      <p:pic>
        <p:nvPicPr>
          <p:cNvPr id="574" name="Google Shape;574;p41"/>
          <p:cNvPicPr preferRelativeResize="0"/>
          <p:nvPr/>
        </p:nvPicPr>
        <p:blipFill>
          <a:blip r:embed="rId3">
            <a:alphaModFix/>
          </a:blip>
          <a:stretch>
            <a:fillRect/>
          </a:stretch>
        </p:blipFill>
        <p:spPr>
          <a:xfrm>
            <a:off x="763750" y="2425688"/>
            <a:ext cx="2952750" cy="187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2"/>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CONSOLE DASHBOARD</a:t>
            </a:r>
            <a:endParaRPr/>
          </a:p>
        </p:txBody>
      </p:sp>
      <p:pic>
        <p:nvPicPr>
          <p:cNvPr id="580" name="Google Shape;580;p42"/>
          <p:cNvPicPr preferRelativeResize="0"/>
          <p:nvPr/>
        </p:nvPicPr>
        <p:blipFill>
          <a:blip r:embed="rId3">
            <a:alphaModFix/>
          </a:blip>
          <a:stretch>
            <a:fillRect/>
          </a:stretch>
        </p:blipFill>
        <p:spPr>
          <a:xfrm>
            <a:off x="762000" y="989475"/>
            <a:ext cx="6843067" cy="3849225"/>
          </a:xfrm>
          <a:prstGeom prst="rect">
            <a:avLst/>
          </a:prstGeom>
          <a:noFill/>
          <a:ln>
            <a:noFill/>
          </a:ln>
        </p:spPr>
      </p:pic>
      <p:sp>
        <p:nvSpPr>
          <p:cNvPr id="581" name="Google Shape;581;p42"/>
          <p:cNvSpPr/>
          <p:nvPr/>
        </p:nvSpPr>
        <p:spPr>
          <a:xfrm>
            <a:off x="6850550" y="1495075"/>
            <a:ext cx="490800" cy="30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APP</a:t>
            </a:r>
            <a:endParaRPr/>
          </a:p>
        </p:txBody>
      </p:sp>
      <p:pic>
        <p:nvPicPr>
          <p:cNvPr id="587" name="Google Shape;587;p43"/>
          <p:cNvPicPr preferRelativeResize="0"/>
          <p:nvPr/>
        </p:nvPicPr>
        <p:blipFill>
          <a:blip r:embed="rId3">
            <a:alphaModFix/>
          </a:blip>
          <a:stretch>
            <a:fillRect/>
          </a:stretch>
        </p:blipFill>
        <p:spPr>
          <a:xfrm>
            <a:off x="618825" y="1074950"/>
            <a:ext cx="6843067" cy="384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6"/>
          <p:cNvSpPr txBox="1"/>
          <p:nvPr>
            <p:ph type="ctrTitle"/>
          </p:nvPr>
        </p:nvSpPr>
        <p:spPr>
          <a:xfrm>
            <a:off x="1126877" y="1742775"/>
            <a:ext cx="4786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PUBLISHING APP</a:t>
            </a:r>
            <a:endParaRPr/>
          </a:p>
        </p:txBody>
      </p:sp>
      <p:sp>
        <p:nvSpPr>
          <p:cNvPr id="466" name="Google Shape;466;p26"/>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PlayStore</a:t>
            </a:r>
            <a:endParaRPr/>
          </a:p>
        </p:txBody>
      </p:sp>
      <p:sp>
        <p:nvSpPr>
          <p:cNvPr id="467" name="Google Shape;467;p26"/>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469" name="Google Shape;469;p26"/>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26"/>
          <p:cNvCxnSpPr>
            <a:stCxn id="467"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4"/>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PUBLISH THE APP</a:t>
            </a:r>
            <a:endParaRPr/>
          </a:p>
        </p:txBody>
      </p:sp>
      <p:sp>
        <p:nvSpPr>
          <p:cNvPr id="593" name="Google Shape;593;p44"/>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you really release the app for public, you should test your app with specific groups or open your test to Google Play users.</a:t>
            </a:r>
            <a:endParaRPr/>
          </a:p>
          <a:p>
            <a:pPr indent="0" lvl="0" marL="0" rtl="0" algn="l">
              <a:spcBef>
                <a:spcPts val="1600"/>
              </a:spcBef>
              <a:spcAft>
                <a:spcPts val="0"/>
              </a:spcAft>
              <a:buNone/>
            </a:pPr>
            <a:r>
              <a:rPr lang="en"/>
              <a:t>The term release here is where you release the app either for </a:t>
            </a:r>
            <a:r>
              <a:rPr b="1" lang="en"/>
              <a:t>testing </a:t>
            </a:r>
            <a:r>
              <a:rPr lang="en"/>
              <a:t>purposes or </a:t>
            </a:r>
            <a:r>
              <a:rPr b="1" lang="en"/>
              <a:t>production </a:t>
            </a:r>
            <a:r>
              <a:rPr lang="en"/>
              <a:t>release</a:t>
            </a:r>
            <a:endParaRPr/>
          </a:p>
          <a:p>
            <a:pPr indent="0" lvl="0" marL="0" rtl="0" algn="l">
              <a:spcBef>
                <a:spcPts val="1600"/>
              </a:spcBef>
              <a:spcAft>
                <a:spcPts val="0"/>
              </a:spcAft>
              <a:buNone/>
            </a:pPr>
            <a:r>
              <a:rPr lang="en"/>
              <a:t>There are three testing phase:</a:t>
            </a:r>
            <a:endParaRPr/>
          </a:p>
          <a:p>
            <a:pPr indent="-342900" lvl="0" marL="457200" rtl="0" algn="l">
              <a:spcBef>
                <a:spcPts val="1600"/>
              </a:spcBef>
              <a:spcAft>
                <a:spcPts val="0"/>
              </a:spcAft>
              <a:buSzPts val="1800"/>
              <a:buChar char="●"/>
            </a:pPr>
            <a:r>
              <a:rPr lang="en"/>
              <a:t>Internal testing</a:t>
            </a:r>
            <a:endParaRPr/>
          </a:p>
          <a:p>
            <a:pPr indent="-342900" lvl="0" marL="457200" rtl="0" algn="l">
              <a:spcBef>
                <a:spcPts val="0"/>
              </a:spcBef>
              <a:spcAft>
                <a:spcPts val="0"/>
              </a:spcAft>
              <a:buSzPts val="1800"/>
              <a:buChar char="●"/>
            </a:pPr>
            <a:r>
              <a:rPr lang="en"/>
              <a:t>Closed testing</a:t>
            </a:r>
            <a:endParaRPr/>
          </a:p>
          <a:p>
            <a:pPr indent="-342900" lvl="0" marL="457200" rtl="0" algn="l">
              <a:spcBef>
                <a:spcPts val="0"/>
              </a:spcBef>
              <a:spcAft>
                <a:spcPts val="0"/>
              </a:spcAft>
              <a:buSzPts val="1800"/>
              <a:buChar char="●"/>
            </a:pPr>
            <a:r>
              <a:rPr lang="en"/>
              <a:t>Open testing</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INTERNAL TESTING</a:t>
            </a:r>
            <a:endParaRPr/>
          </a:p>
        </p:txBody>
      </p:sp>
      <p:sp>
        <p:nvSpPr>
          <p:cNvPr id="599" name="Google Shape;599;p45"/>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an internal testing release to quickly distribute your app to up to 100 testers for initial quality assurance checks. </a:t>
            </a:r>
            <a:endParaRPr/>
          </a:p>
          <a:p>
            <a:pPr indent="0" lvl="0" marL="0" rtl="0" algn="l">
              <a:spcBef>
                <a:spcPts val="1600"/>
              </a:spcBef>
              <a:spcAft>
                <a:spcPts val="0"/>
              </a:spcAft>
              <a:buNone/>
            </a:pPr>
            <a:r>
              <a:rPr lang="en"/>
              <a:t>Manually add users as tester</a:t>
            </a:r>
            <a:endParaRPr/>
          </a:p>
          <a:p>
            <a:pPr indent="0" lvl="0" marL="0" rtl="0" algn="l">
              <a:spcBef>
                <a:spcPts val="1600"/>
              </a:spcBef>
              <a:spcAft>
                <a:spcPts val="1600"/>
              </a:spcAft>
              <a:buNone/>
            </a:pPr>
            <a:r>
              <a:rPr lang="en"/>
              <a:t>On each release you need to upload the .aab file</a:t>
            </a:r>
            <a:endParaRPr/>
          </a:p>
        </p:txBody>
      </p:sp>
      <p:pic>
        <p:nvPicPr>
          <p:cNvPr id="600" name="Google Shape;600;p45"/>
          <p:cNvPicPr preferRelativeResize="0"/>
          <p:nvPr/>
        </p:nvPicPr>
        <p:blipFill>
          <a:blip r:embed="rId3">
            <a:alphaModFix/>
          </a:blip>
          <a:stretch>
            <a:fillRect/>
          </a:stretch>
        </p:blipFill>
        <p:spPr>
          <a:xfrm>
            <a:off x="725225" y="3160875"/>
            <a:ext cx="5388951" cy="16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6"/>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CLOSED </a:t>
            </a:r>
            <a:r>
              <a:rPr lang="en"/>
              <a:t>TESTING</a:t>
            </a:r>
            <a:endParaRPr/>
          </a:p>
        </p:txBody>
      </p:sp>
      <p:sp>
        <p:nvSpPr>
          <p:cNvPr id="606" name="Google Shape;606;p46"/>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closed testing release to test pre-release versions of your app with a wider set of testers to gather more targeted feedback.</a:t>
            </a:r>
            <a:endParaRPr/>
          </a:p>
          <a:p>
            <a:pPr indent="0" lvl="0" marL="0" rtl="0" algn="l">
              <a:spcBef>
                <a:spcPts val="1600"/>
              </a:spcBef>
              <a:spcAft>
                <a:spcPts val="1600"/>
              </a:spcAft>
              <a:buNone/>
            </a:pPr>
            <a:r>
              <a:rPr lang="en"/>
              <a:t>With a closed test, you can create a list of testers by email address. You can create a total of 200 lists, and each list can have up to 2,000 users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7"/>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a:t>
            </a:r>
            <a:r>
              <a:rPr lang="en"/>
              <a:t>TESTING</a:t>
            </a:r>
            <a:endParaRPr/>
          </a:p>
        </p:txBody>
      </p:sp>
      <p:sp>
        <p:nvSpPr>
          <p:cNvPr id="612" name="Google Shape;612;p47"/>
          <p:cNvSpPr txBox="1"/>
          <p:nvPr>
            <p:ph idx="4294967295" type="body"/>
          </p:nvPr>
        </p:nvSpPr>
        <p:spPr>
          <a:xfrm>
            <a:off x="618825" y="1298175"/>
            <a:ext cx="7236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an open testing release to run a test with a large group and surface your app's test version on Google Play (beta).</a:t>
            </a:r>
            <a:endParaRPr/>
          </a:p>
          <a:p>
            <a:pPr indent="0" lvl="0" marL="0" rtl="0" algn="l">
              <a:spcBef>
                <a:spcPts val="1600"/>
              </a:spcBef>
              <a:spcAft>
                <a:spcPts val="0"/>
              </a:spcAft>
              <a:buNone/>
            </a:pPr>
            <a:r>
              <a:rPr lang="en"/>
              <a:t>User can download and try your app. Your app also visible and searchable in PlayStore</a:t>
            </a:r>
            <a:endParaRPr/>
          </a:p>
          <a:p>
            <a:pPr indent="0" lvl="0" marL="0" rtl="0" algn="l">
              <a:spcBef>
                <a:spcPts val="1600"/>
              </a:spcBef>
              <a:spcAft>
                <a:spcPts val="1600"/>
              </a:spcAft>
              <a:buNone/>
            </a:pPr>
            <a:r>
              <a:rPr lang="en"/>
              <a:t>User cant give rating yet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8"/>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 PUBLISH STATUS</a:t>
            </a:r>
            <a:endParaRPr/>
          </a:p>
        </p:txBody>
      </p:sp>
      <p:pic>
        <p:nvPicPr>
          <p:cNvPr id="618" name="Google Shape;618;p48"/>
          <p:cNvPicPr preferRelativeResize="0"/>
          <p:nvPr/>
        </p:nvPicPr>
        <p:blipFill>
          <a:blip r:embed="rId3">
            <a:alphaModFix/>
          </a:blip>
          <a:stretch>
            <a:fillRect/>
          </a:stretch>
        </p:blipFill>
        <p:spPr>
          <a:xfrm>
            <a:off x="686750" y="989475"/>
            <a:ext cx="4440355" cy="3849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9"/>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REVIEW YOUR APP</a:t>
            </a:r>
            <a:endParaRPr/>
          </a:p>
        </p:txBody>
      </p:sp>
      <p:pic>
        <p:nvPicPr>
          <p:cNvPr id="624" name="Google Shape;624;p49"/>
          <p:cNvPicPr preferRelativeResize="0"/>
          <p:nvPr/>
        </p:nvPicPr>
        <p:blipFill>
          <a:blip r:embed="rId3">
            <a:alphaModFix/>
          </a:blip>
          <a:stretch>
            <a:fillRect/>
          </a:stretch>
        </p:blipFill>
        <p:spPr>
          <a:xfrm>
            <a:off x="152400" y="1141875"/>
            <a:ext cx="8839198" cy="28983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0"/>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 UPDATE STATUS</a:t>
            </a:r>
            <a:endParaRPr/>
          </a:p>
        </p:txBody>
      </p:sp>
      <p:pic>
        <p:nvPicPr>
          <p:cNvPr id="630" name="Google Shape;630;p50"/>
          <p:cNvPicPr preferRelativeResize="0"/>
          <p:nvPr/>
        </p:nvPicPr>
        <p:blipFill>
          <a:blip r:embed="rId3">
            <a:alphaModFix/>
          </a:blip>
          <a:stretch>
            <a:fillRect/>
          </a:stretch>
        </p:blipFill>
        <p:spPr>
          <a:xfrm>
            <a:off x="685800" y="1065675"/>
            <a:ext cx="4604814" cy="3849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1"/>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UPDATING OR UPGRADING APP</a:t>
            </a:r>
            <a:endParaRPr/>
          </a:p>
        </p:txBody>
      </p:sp>
      <p:sp>
        <p:nvSpPr>
          <p:cNvPr id="636" name="Google Shape;636;p51"/>
          <p:cNvSpPr txBox="1"/>
          <p:nvPr>
            <p:ph idx="4294967295" type="body"/>
          </p:nvPr>
        </p:nvSpPr>
        <p:spPr>
          <a:xfrm>
            <a:off x="618825" y="1298175"/>
            <a:ext cx="74256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the app need to be upgraded due to three common reasons:</a:t>
            </a:r>
            <a:endParaRPr/>
          </a:p>
          <a:p>
            <a:pPr indent="-342900" lvl="0" marL="457200" rtl="0" algn="l">
              <a:spcBef>
                <a:spcPts val="1600"/>
              </a:spcBef>
              <a:spcAft>
                <a:spcPts val="0"/>
              </a:spcAft>
              <a:buSzPts val="1800"/>
              <a:buChar char="●"/>
            </a:pPr>
            <a:r>
              <a:rPr lang="en"/>
              <a:t>Bug fixing</a:t>
            </a:r>
            <a:endParaRPr/>
          </a:p>
          <a:p>
            <a:pPr indent="-342900" lvl="0" marL="457200" rtl="0" algn="l">
              <a:spcBef>
                <a:spcPts val="0"/>
              </a:spcBef>
              <a:spcAft>
                <a:spcPts val="0"/>
              </a:spcAft>
              <a:buSzPts val="1800"/>
              <a:buChar char="●"/>
            </a:pPr>
            <a:r>
              <a:rPr lang="en"/>
              <a:t>New features</a:t>
            </a:r>
            <a:endParaRPr/>
          </a:p>
          <a:p>
            <a:pPr indent="-342900" lvl="0" marL="457200" rtl="0" algn="l">
              <a:spcBef>
                <a:spcPts val="0"/>
              </a:spcBef>
              <a:spcAft>
                <a:spcPts val="0"/>
              </a:spcAft>
              <a:buSzPts val="1800"/>
              <a:buChar char="●"/>
            </a:pPr>
            <a:r>
              <a:rPr lang="en"/>
              <a:t>Remove features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2"/>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 VERSION</a:t>
            </a:r>
            <a:endParaRPr/>
          </a:p>
        </p:txBody>
      </p:sp>
      <p:sp>
        <p:nvSpPr>
          <p:cNvPr id="642" name="Google Shape;642;p52"/>
          <p:cNvSpPr txBox="1"/>
          <p:nvPr>
            <p:ph idx="4294967295" type="body"/>
          </p:nvPr>
        </p:nvSpPr>
        <p:spPr>
          <a:xfrm>
            <a:off x="618825" y="1298175"/>
            <a:ext cx="74256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generate app bundle, app version needs to be increased each time for the new upgrade/update</a:t>
            </a:r>
            <a:endParaRPr/>
          </a:p>
          <a:p>
            <a:pPr indent="-342900" lvl="0" marL="457200" rtl="0" algn="l">
              <a:spcBef>
                <a:spcPts val="1600"/>
              </a:spcBef>
              <a:spcAft>
                <a:spcPts val="0"/>
              </a:spcAft>
              <a:buSzPts val="1800"/>
              <a:buChar char="●"/>
            </a:pPr>
            <a:r>
              <a:rPr lang="en"/>
              <a:t>Open the gradle module</a:t>
            </a:r>
            <a:endParaRPr/>
          </a:p>
          <a:p>
            <a:pPr indent="-342900" lvl="0" marL="457200" rtl="0" algn="l">
              <a:spcBef>
                <a:spcPts val="0"/>
              </a:spcBef>
              <a:spcAft>
                <a:spcPts val="0"/>
              </a:spcAft>
              <a:buSzPts val="1800"/>
              <a:buChar char="●"/>
            </a:pPr>
            <a:r>
              <a:rPr lang="en"/>
              <a:t>Check for default config</a:t>
            </a:r>
            <a:endParaRPr/>
          </a:p>
          <a:p>
            <a:pPr indent="-342900" lvl="0" marL="457200" rtl="0" algn="l">
              <a:spcBef>
                <a:spcPts val="0"/>
              </a:spcBef>
              <a:spcAft>
                <a:spcPts val="0"/>
              </a:spcAft>
              <a:buSzPts val="1800"/>
              <a:buChar char="●"/>
            </a:pPr>
            <a:r>
              <a:rPr lang="en"/>
              <a:t>Increase the versionCode by one</a:t>
            </a:r>
            <a:endParaRPr/>
          </a:p>
          <a:p>
            <a:pPr indent="-342900" lvl="0" marL="457200" rtl="0" algn="l">
              <a:spcBef>
                <a:spcPts val="0"/>
              </a:spcBef>
              <a:spcAft>
                <a:spcPts val="0"/>
              </a:spcAft>
              <a:buSzPts val="1800"/>
              <a:buChar char="●"/>
            </a:pPr>
            <a:r>
              <a:rPr lang="en"/>
              <a:t>Change versionName to </a:t>
            </a:r>
            <a:br>
              <a:rPr lang="en"/>
            </a:br>
            <a:r>
              <a:rPr lang="en"/>
              <a:t>Whatever </a:t>
            </a:r>
            <a:r>
              <a:rPr lang="en"/>
              <a:t>n</a:t>
            </a:r>
            <a:r>
              <a:rPr lang="en"/>
              <a:t>umber you like </a:t>
            </a:r>
            <a:br>
              <a:rPr lang="en"/>
            </a:br>
            <a:r>
              <a:rPr lang="en"/>
              <a:t>(ex: 1.1a, 1.03)</a:t>
            </a:r>
            <a:endParaRPr/>
          </a:p>
        </p:txBody>
      </p:sp>
      <p:pic>
        <p:nvPicPr>
          <p:cNvPr id="643" name="Google Shape;643;p52"/>
          <p:cNvPicPr preferRelativeResize="0"/>
          <p:nvPr/>
        </p:nvPicPr>
        <p:blipFill>
          <a:blip r:embed="rId3">
            <a:alphaModFix/>
          </a:blip>
          <a:stretch>
            <a:fillRect/>
          </a:stretch>
        </p:blipFill>
        <p:spPr>
          <a:xfrm>
            <a:off x="4656246" y="2309550"/>
            <a:ext cx="3942225" cy="2572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3"/>
          <p:cNvSpPr txBox="1"/>
          <p:nvPr>
            <p:ph idx="7" type="ctrTitle"/>
          </p:nvPr>
        </p:nvSpPr>
        <p:spPr>
          <a:xfrm>
            <a:off x="618825" y="411675"/>
            <a:ext cx="598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 PUBLISHING APP IN PLAYSTORE</a:t>
            </a:r>
            <a:endParaRPr/>
          </a:p>
        </p:txBody>
      </p:sp>
      <p:sp>
        <p:nvSpPr>
          <p:cNvPr id="649" name="Google Shape;649;p53"/>
          <p:cNvSpPr txBox="1"/>
          <p:nvPr>
            <p:ph idx="4294967295" type="body"/>
          </p:nvPr>
        </p:nvSpPr>
        <p:spPr>
          <a:xfrm>
            <a:off x="618825" y="1298175"/>
            <a:ext cx="74256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Avoid the default name android studio project “myapplication” Google will reject it.</a:t>
            </a:r>
            <a:endParaRPr/>
          </a:p>
          <a:p>
            <a:pPr indent="-342900" lvl="0" marL="457200" rtl="0" algn="l">
              <a:spcBef>
                <a:spcPts val="0"/>
              </a:spcBef>
              <a:spcAft>
                <a:spcPts val="0"/>
              </a:spcAft>
              <a:buSzPts val="1800"/>
              <a:buChar char="●"/>
            </a:pPr>
            <a:r>
              <a:rPr lang="en"/>
              <a:t>Give consideration to target API Level. Do some research for your target market and review the statistics data of smartphone targets.</a:t>
            </a:r>
            <a:endParaRPr/>
          </a:p>
          <a:p>
            <a:pPr indent="-342900" lvl="0" marL="457200" rtl="0" algn="l">
              <a:spcBef>
                <a:spcPts val="0"/>
              </a:spcBef>
              <a:spcAft>
                <a:spcPts val="0"/>
              </a:spcAft>
              <a:buSzPts val="1800"/>
              <a:buChar char="●"/>
            </a:pPr>
            <a:r>
              <a:rPr lang="en"/>
              <a:t>Legal Issues (restricted content, intellectual property, forbidden content, malware, spam)</a:t>
            </a:r>
            <a:endParaRPr/>
          </a:p>
          <a:p>
            <a:pPr indent="-342900" lvl="0" marL="457200" rtl="0" algn="l">
              <a:spcBef>
                <a:spcPts val="0"/>
              </a:spcBef>
              <a:spcAft>
                <a:spcPts val="0"/>
              </a:spcAft>
              <a:buSzPts val="1800"/>
              <a:buChar char="●"/>
            </a:pPr>
            <a:r>
              <a:rPr lang="en"/>
              <a:t>Target audience. Targeting children younger than 13 years old requires a privacy policy. If the app is designed for both children and adults, it needs to comply with Family Policy.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7"/>
          <p:cNvSpPr txBox="1"/>
          <p:nvPr>
            <p:ph idx="1" type="body"/>
          </p:nvPr>
        </p:nvSpPr>
        <p:spPr>
          <a:xfrm>
            <a:off x="618825" y="1679175"/>
            <a:ext cx="74034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Play is one of the largest platforms for distributing, promoting, and selling Android apps.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Rules, regulations, and procedures (subject to change)</a:t>
            </a:r>
            <a:endParaRPr/>
          </a:p>
        </p:txBody>
      </p:sp>
      <p:sp>
        <p:nvSpPr>
          <p:cNvPr id="477" name="Google Shape;477;p27"/>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PUBLISH APP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4"/>
          <p:cNvSpPr txBox="1"/>
          <p:nvPr>
            <p:ph idx="7" type="ctrTitle"/>
          </p:nvPr>
        </p:nvSpPr>
        <p:spPr>
          <a:xfrm>
            <a:off x="618825" y="411675"/>
            <a:ext cx="598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 PUBLISHING APP IN PLAYSTORE</a:t>
            </a:r>
            <a:endParaRPr/>
          </a:p>
        </p:txBody>
      </p:sp>
      <p:sp>
        <p:nvSpPr>
          <p:cNvPr id="655" name="Google Shape;655;p54"/>
          <p:cNvSpPr txBox="1"/>
          <p:nvPr>
            <p:ph idx="4294967295" type="body"/>
          </p:nvPr>
        </p:nvSpPr>
        <p:spPr>
          <a:xfrm>
            <a:off x="618825" y="1298175"/>
            <a:ext cx="74256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Apps require a website. Terms &amp; Conditions should be accessible on the web.</a:t>
            </a:r>
            <a:endParaRPr/>
          </a:p>
          <a:p>
            <a:pPr indent="-342900" lvl="0" marL="457200" rtl="0" algn="l">
              <a:spcBef>
                <a:spcPts val="0"/>
              </a:spcBef>
              <a:spcAft>
                <a:spcPts val="0"/>
              </a:spcAft>
              <a:buSzPts val="1800"/>
              <a:buChar char="●"/>
            </a:pPr>
            <a:r>
              <a:rPr lang="en"/>
              <a:t>Always allocate extra time before planning to publish the app. Additional times for the review and resolve the issues that might arise.</a:t>
            </a:r>
            <a:endParaRPr/>
          </a:p>
          <a:p>
            <a:pPr indent="-342900" lvl="0" marL="457200" rtl="0" algn="l">
              <a:spcBef>
                <a:spcPts val="0"/>
              </a:spcBef>
              <a:spcAft>
                <a:spcPts val="0"/>
              </a:spcAft>
              <a:buSzPts val="1800"/>
              <a:buChar char="●"/>
            </a:pPr>
            <a:r>
              <a:rPr lang="en"/>
              <a:t>Provide information about user access (username and password) if your app requires authentication to sign in. The reviewer uses this to access your app features.</a:t>
            </a:r>
            <a:endParaRPr/>
          </a:p>
          <a:p>
            <a:pPr indent="-342900" lvl="0" marL="457200" rtl="0" algn="l">
              <a:spcBef>
                <a:spcPts val="0"/>
              </a:spcBef>
              <a:spcAft>
                <a:spcPts val="0"/>
              </a:spcAft>
              <a:buSzPts val="1800"/>
              <a:buChar char="●"/>
            </a:pPr>
            <a:r>
              <a:rPr lang="en"/>
              <a:t>150 Mb is the maximum app size. Solution = Play Asset Delivery or Play Feature Delivery.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5"/>
          <p:cNvSpPr txBox="1"/>
          <p:nvPr>
            <p:ph type="ctrTitle"/>
          </p:nvPr>
        </p:nvSpPr>
        <p:spPr>
          <a:xfrm>
            <a:off x="1126877" y="1742775"/>
            <a:ext cx="4786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 PERFORMANCE</a:t>
            </a:r>
            <a:endParaRPr/>
          </a:p>
        </p:txBody>
      </p:sp>
      <p:sp>
        <p:nvSpPr>
          <p:cNvPr id="661" name="Google Shape;661;p5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ANR, Excessive Resources, Launching Time</a:t>
            </a:r>
            <a:endParaRPr/>
          </a:p>
        </p:txBody>
      </p:sp>
      <p:sp>
        <p:nvSpPr>
          <p:cNvPr id="662" name="Google Shape;662;p55"/>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664" name="Google Shape;664;p5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55"/>
          <p:cNvCxnSpPr>
            <a:stCxn id="662"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6"/>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ANDROID VITALS</a:t>
            </a:r>
            <a:endParaRPr sz="3000"/>
          </a:p>
        </p:txBody>
      </p:sp>
      <p:sp>
        <p:nvSpPr>
          <p:cNvPr id="672" name="Google Shape;672;p56"/>
          <p:cNvSpPr txBox="1"/>
          <p:nvPr>
            <p:ph idx="4294967295" type="body"/>
          </p:nvPr>
        </p:nvSpPr>
        <p:spPr>
          <a:xfrm>
            <a:off x="618825" y="1298175"/>
            <a:ext cx="74256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dashboard highlights crash rate, ANR rate, excessive wakeups, and stuck wake locks: these are the core vitals developers should give attention to. </a:t>
            </a:r>
            <a:endParaRPr/>
          </a:p>
        </p:txBody>
      </p:sp>
      <p:pic>
        <p:nvPicPr>
          <p:cNvPr id="673" name="Google Shape;673;p56"/>
          <p:cNvPicPr preferRelativeResize="0"/>
          <p:nvPr/>
        </p:nvPicPr>
        <p:blipFill>
          <a:blip r:embed="rId3">
            <a:alphaModFix/>
          </a:blip>
          <a:stretch>
            <a:fillRect/>
          </a:stretch>
        </p:blipFill>
        <p:spPr>
          <a:xfrm>
            <a:off x="1182675" y="2516354"/>
            <a:ext cx="5659127" cy="2417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7"/>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ANRs</a:t>
            </a:r>
            <a:endParaRPr sz="3000"/>
          </a:p>
        </p:txBody>
      </p:sp>
      <p:sp>
        <p:nvSpPr>
          <p:cNvPr id="679" name="Google Shape;679;p57"/>
          <p:cNvSpPr txBox="1"/>
          <p:nvPr>
            <p:ph idx="4294967295" type="body"/>
          </p:nvPr>
        </p:nvSpPr>
        <p:spPr>
          <a:xfrm>
            <a:off x="618825" y="1298175"/>
            <a:ext cx="580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the UI thread of an Android app is blocked for too long, an "Application Not Responding" (ANR) error is triggered. </a:t>
            </a:r>
            <a:endParaRPr/>
          </a:p>
          <a:p>
            <a:pPr indent="-342900" lvl="0" marL="457200" rtl="0" algn="l">
              <a:spcBef>
                <a:spcPts val="0"/>
              </a:spcBef>
              <a:spcAft>
                <a:spcPts val="0"/>
              </a:spcAft>
              <a:buSzPts val="1800"/>
              <a:buChar char="●"/>
            </a:pPr>
            <a:r>
              <a:rPr lang="en"/>
              <a:t>Caused by:</a:t>
            </a:r>
            <a:endParaRPr/>
          </a:p>
          <a:p>
            <a:pPr indent="-317500" lvl="1" marL="914400" rtl="0" algn="l">
              <a:spcBef>
                <a:spcPts val="0"/>
              </a:spcBef>
              <a:spcAft>
                <a:spcPts val="0"/>
              </a:spcAft>
              <a:buSzPts val="1400"/>
              <a:buChar char="○"/>
            </a:pPr>
            <a:r>
              <a:rPr lang="en"/>
              <a:t>Not handled </a:t>
            </a:r>
            <a:r>
              <a:rPr lang="en"/>
              <a:t>exception</a:t>
            </a:r>
            <a:br>
              <a:rPr lang="en"/>
            </a:br>
            <a:r>
              <a:rPr lang="en"/>
              <a:t>Ex:  trying to set the text of an EditText component, but the EditText is null</a:t>
            </a:r>
            <a:endParaRPr/>
          </a:p>
          <a:p>
            <a:pPr indent="-317500" lvl="1" marL="914400" rtl="0" algn="l">
              <a:spcBef>
                <a:spcPts val="0"/>
              </a:spcBef>
              <a:spcAft>
                <a:spcPts val="0"/>
              </a:spcAft>
              <a:buSzPts val="1400"/>
              <a:buChar char="○"/>
            </a:pPr>
            <a:r>
              <a:rPr lang="en"/>
              <a:t>Indefinitely</a:t>
            </a:r>
            <a:r>
              <a:rPr lang="en"/>
              <a:t> loop or long process in MainThread</a:t>
            </a:r>
            <a:endParaRPr/>
          </a:p>
        </p:txBody>
      </p:sp>
      <p:pic>
        <p:nvPicPr>
          <p:cNvPr id="680" name="Google Shape;680;p57"/>
          <p:cNvPicPr preferRelativeResize="0"/>
          <p:nvPr/>
        </p:nvPicPr>
        <p:blipFill>
          <a:blip r:embed="rId3">
            <a:alphaModFix/>
          </a:blip>
          <a:stretch>
            <a:fillRect/>
          </a:stretch>
        </p:blipFill>
        <p:spPr>
          <a:xfrm>
            <a:off x="6005100" y="44650"/>
            <a:ext cx="3002551"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PREVENT </a:t>
            </a:r>
            <a:r>
              <a:rPr lang="en"/>
              <a:t>ANRs</a:t>
            </a:r>
            <a:endParaRPr sz="3000"/>
          </a:p>
        </p:txBody>
      </p:sp>
      <p:sp>
        <p:nvSpPr>
          <p:cNvPr id="686" name="Google Shape;686;p58"/>
          <p:cNvSpPr txBox="1"/>
          <p:nvPr>
            <p:ph idx="4294967295" type="body"/>
          </p:nvPr>
        </p:nvSpPr>
        <p:spPr>
          <a:xfrm>
            <a:off x="618825" y="1298175"/>
            <a:ext cx="763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Stop doing heavy tasks on the main thread. Instead use worker threads such as IntentService, AsyncTask Handler, or another Thread simply. </a:t>
            </a:r>
            <a:endParaRPr/>
          </a:p>
          <a:p>
            <a:pPr indent="-342900" lvl="0" marL="457200" rtl="0" algn="l">
              <a:spcBef>
                <a:spcPts val="0"/>
              </a:spcBef>
              <a:spcAft>
                <a:spcPts val="0"/>
              </a:spcAft>
              <a:buSzPts val="1800"/>
              <a:buChar char="●"/>
            </a:pPr>
            <a:r>
              <a:rPr lang="en"/>
              <a:t>Check android vitals in Google Play Console to get more insight of the ANR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9"/>
          <p:cNvSpPr txBox="1"/>
          <p:nvPr>
            <p:ph type="ctrTitle"/>
          </p:nvPr>
        </p:nvSpPr>
        <p:spPr>
          <a:xfrm>
            <a:off x="1218541" y="137319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5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59"/>
          <p:cNvSpPr txBox="1"/>
          <p:nvPr>
            <p:ph idx="2" type="ctrTitle"/>
          </p:nvPr>
        </p:nvSpPr>
        <p:spPr>
          <a:xfrm>
            <a:off x="6054555" y="1373195"/>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p5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59"/>
          <p:cNvSpPr txBox="1"/>
          <p:nvPr>
            <p:ph idx="4" type="ctrTitle"/>
          </p:nvPr>
        </p:nvSpPr>
        <p:spPr>
          <a:xfrm>
            <a:off x="1218541" y="2778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5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59"/>
          <p:cNvSpPr txBox="1"/>
          <p:nvPr>
            <p:ph idx="6" type="ctrTitle"/>
          </p:nvPr>
        </p:nvSpPr>
        <p:spPr>
          <a:xfrm>
            <a:off x="6054555" y="2778806"/>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5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5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ANR VITALS</a:t>
            </a:r>
            <a:endParaRPr/>
          </a:p>
        </p:txBody>
      </p:sp>
      <p:pic>
        <p:nvPicPr>
          <p:cNvPr id="700" name="Google Shape;700;p59"/>
          <p:cNvPicPr preferRelativeResize="0"/>
          <p:nvPr/>
        </p:nvPicPr>
        <p:blipFill>
          <a:blip r:embed="rId3">
            <a:alphaModFix/>
          </a:blip>
          <a:stretch>
            <a:fillRect/>
          </a:stretch>
        </p:blipFill>
        <p:spPr>
          <a:xfrm>
            <a:off x="918551" y="1141875"/>
            <a:ext cx="5675400" cy="37566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0"/>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EXCESSIVE WAKEUPS</a:t>
            </a:r>
            <a:endParaRPr sz="3000"/>
          </a:p>
        </p:txBody>
      </p:sp>
      <p:sp>
        <p:nvSpPr>
          <p:cNvPr id="706" name="Google Shape;706;p60"/>
          <p:cNvSpPr txBox="1"/>
          <p:nvPr>
            <p:ph idx="4294967295" type="body"/>
          </p:nvPr>
        </p:nvSpPr>
        <p:spPr>
          <a:xfrm>
            <a:off x="618825" y="1298175"/>
            <a:ext cx="763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extend battery life, after its screen turns off, an Android device enters a deep sleep mode by disabling the main CPU cores.</a:t>
            </a:r>
            <a:endParaRPr/>
          </a:p>
          <a:p>
            <a:pPr indent="-342900" lvl="0" marL="457200" rtl="0" algn="l">
              <a:spcBef>
                <a:spcPts val="0"/>
              </a:spcBef>
              <a:spcAft>
                <a:spcPts val="0"/>
              </a:spcAft>
              <a:buSzPts val="1800"/>
              <a:buChar char="●"/>
            </a:pPr>
            <a:r>
              <a:rPr lang="en"/>
              <a:t>Android automatically monitors apps for excessive wakeup alarms and displays the information in Android vitals.</a:t>
            </a:r>
            <a:endParaRPr/>
          </a:p>
          <a:p>
            <a:pPr indent="-342900" lvl="0" marL="457200" rtl="0" algn="l">
              <a:spcBef>
                <a:spcPts val="0"/>
              </a:spcBef>
              <a:spcAft>
                <a:spcPts val="0"/>
              </a:spcAft>
              <a:buSzPts val="1800"/>
              <a:buChar char="●"/>
            </a:pPr>
            <a:r>
              <a:rPr lang="en"/>
              <a:t>Wakeups seem like a good thing, bringing important events to the users’ attention, but too many of them and battery life suffers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1"/>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EXCESSIVE BACKGROUND NETWORK USAGE</a:t>
            </a:r>
            <a:endParaRPr sz="3000"/>
          </a:p>
        </p:txBody>
      </p:sp>
      <p:sp>
        <p:nvSpPr>
          <p:cNvPr id="712" name="Google Shape;712;p61"/>
          <p:cNvSpPr txBox="1"/>
          <p:nvPr>
            <p:ph idx="4294967295" type="body"/>
          </p:nvPr>
        </p:nvSpPr>
        <p:spPr>
          <a:xfrm>
            <a:off x="618825" y="1298175"/>
            <a:ext cx="763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an app connects to the mobile network in the background, the app wakes up the CPU and turns on the radio. Doing so repeatedly can run down a device's battery.</a:t>
            </a:r>
            <a:endParaRPr/>
          </a:p>
          <a:p>
            <a:pPr indent="-342900" lvl="0" marL="457200" rtl="0" algn="l">
              <a:spcBef>
                <a:spcPts val="0"/>
              </a:spcBef>
              <a:spcAft>
                <a:spcPts val="0"/>
              </a:spcAft>
              <a:buSzPts val="1800"/>
              <a:buChar char="●"/>
            </a:pPr>
            <a:r>
              <a:rPr lang="en"/>
              <a:t>Android vitals considers background network usage excessive when an app is sending and receiving a combined total of 50 MB per hour while running in the background in 0.10% of battery sessions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2"/>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APPS LAUNCHING TIME</a:t>
            </a:r>
            <a:endParaRPr sz="3000"/>
          </a:p>
        </p:txBody>
      </p:sp>
      <p:sp>
        <p:nvSpPr>
          <p:cNvPr id="718" name="Google Shape;718;p62"/>
          <p:cNvSpPr txBox="1"/>
          <p:nvPr>
            <p:ph idx="4294967295" type="body"/>
          </p:nvPr>
        </p:nvSpPr>
        <p:spPr>
          <a:xfrm>
            <a:off x="618825" y="1298175"/>
            <a:ext cx="763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 launch can take place in one of two states, each affecting how long it takes for an application to become visible to user.</a:t>
            </a:r>
            <a:endParaRPr/>
          </a:p>
          <a:p>
            <a:pPr indent="-317500" lvl="1" marL="914400" rtl="0" algn="l">
              <a:spcBef>
                <a:spcPts val="0"/>
              </a:spcBef>
              <a:spcAft>
                <a:spcPts val="0"/>
              </a:spcAft>
              <a:buSzPts val="1400"/>
              <a:buChar char="○"/>
            </a:pPr>
            <a:r>
              <a:rPr lang="en"/>
              <a:t>Cold Start</a:t>
            </a:r>
            <a:br>
              <a:rPr lang="en"/>
            </a:br>
            <a:r>
              <a:rPr lang="en"/>
              <a:t>app’s starting from scratch</a:t>
            </a:r>
            <a:endParaRPr/>
          </a:p>
          <a:p>
            <a:pPr indent="-317500" lvl="1" marL="914400" rtl="0" algn="l">
              <a:spcBef>
                <a:spcPts val="0"/>
              </a:spcBef>
              <a:spcAft>
                <a:spcPts val="0"/>
              </a:spcAft>
              <a:buSzPts val="1400"/>
              <a:buChar char="○"/>
            </a:pPr>
            <a:r>
              <a:rPr lang="en"/>
              <a:t>Warm Start</a:t>
            </a:r>
            <a:br>
              <a:rPr lang="en"/>
            </a:br>
            <a:r>
              <a:rPr lang="en"/>
              <a:t>system bring your activity to the foreground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3"/>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 </a:t>
            </a:r>
            <a:r>
              <a:rPr lang="en"/>
              <a:t>APPS LAUNCHING TIME</a:t>
            </a:r>
            <a:endParaRPr sz="3000"/>
          </a:p>
        </p:txBody>
      </p:sp>
      <p:sp>
        <p:nvSpPr>
          <p:cNvPr id="724" name="Google Shape;724;p63"/>
          <p:cNvSpPr txBox="1"/>
          <p:nvPr>
            <p:ph idx="4294967295" type="body"/>
          </p:nvPr>
        </p:nvSpPr>
        <p:spPr>
          <a:xfrm>
            <a:off x="618825" y="1298175"/>
            <a:ext cx="76377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Initialise only those objects that are immediately needed</a:t>
            </a:r>
            <a:endParaRPr/>
          </a:p>
          <a:p>
            <a:pPr indent="-342900" lvl="0" marL="457200" rtl="0" algn="l">
              <a:spcBef>
                <a:spcPts val="0"/>
              </a:spcBef>
              <a:spcAft>
                <a:spcPts val="0"/>
              </a:spcAft>
              <a:buSzPts val="1800"/>
              <a:buChar char="●"/>
            </a:pPr>
            <a:r>
              <a:rPr lang="en"/>
              <a:t>Avoid nested layout if possible</a:t>
            </a:r>
            <a:endParaRPr/>
          </a:p>
          <a:p>
            <a:pPr indent="-342900" lvl="0" marL="457200" rtl="0" algn="l">
              <a:spcBef>
                <a:spcPts val="0"/>
              </a:spcBef>
              <a:spcAft>
                <a:spcPts val="0"/>
              </a:spcAft>
              <a:buSzPts val="1800"/>
              <a:buChar char="●"/>
            </a:pPr>
            <a:r>
              <a:rPr lang="en"/>
              <a:t>Move all resource initialisation so that the app can perform it lazily on a different thread.</a:t>
            </a:r>
            <a:endParaRPr/>
          </a:p>
          <a:p>
            <a:pPr indent="-342900" lvl="0" marL="457200" rtl="0" algn="l">
              <a:spcBef>
                <a:spcPts val="0"/>
              </a:spcBef>
              <a:spcAft>
                <a:spcPts val="0"/>
              </a:spcAft>
              <a:buSzPts val="1800"/>
              <a:buChar char="●"/>
            </a:pPr>
            <a:r>
              <a:rPr lang="en"/>
              <a:t>Allow the app to load and display your views, and then later update visual properties that are dependent on bitmaps and other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8"/>
          <p:cNvSpPr txBox="1"/>
          <p:nvPr>
            <p:ph idx="2" type="body"/>
          </p:nvPr>
        </p:nvSpPr>
        <p:spPr>
          <a:xfrm>
            <a:off x="618825" y="1679175"/>
            <a:ext cx="35985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First you need developer account. Visit: </a:t>
            </a:r>
            <a:r>
              <a:rPr lang="en" sz="1800" u="sng">
                <a:solidFill>
                  <a:schemeClr val="hlink"/>
                </a:solidFill>
                <a:hlinkClick r:id="rId3"/>
              </a:rPr>
              <a:t>https://play.google.com/console/u/0/signup</a:t>
            </a:r>
            <a:endParaRPr sz="1800"/>
          </a:p>
          <a:p>
            <a:pPr indent="0" lvl="0" marL="0" rtl="0" algn="l">
              <a:spcBef>
                <a:spcPts val="1600"/>
              </a:spcBef>
              <a:spcAft>
                <a:spcPts val="1600"/>
              </a:spcAft>
              <a:buNone/>
            </a:pPr>
            <a:r>
              <a:t/>
            </a:r>
            <a:endParaRPr sz="1800"/>
          </a:p>
        </p:txBody>
      </p:sp>
      <p:sp>
        <p:nvSpPr>
          <p:cNvPr id="483" name="Google Shape;483;p28"/>
          <p:cNvSpPr txBox="1"/>
          <p:nvPr>
            <p:ph type="ctrTitle"/>
          </p:nvPr>
        </p:nvSpPr>
        <p:spPr>
          <a:xfrm>
            <a:off x="618825" y="411675"/>
            <a:ext cx="4580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DEVELOPER ACCOUNT</a:t>
            </a:r>
            <a:endParaRPr/>
          </a:p>
        </p:txBody>
      </p:sp>
      <p:pic>
        <p:nvPicPr>
          <p:cNvPr id="484" name="Google Shape;484;p28"/>
          <p:cNvPicPr preferRelativeResize="0"/>
          <p:nvPr/>
        </p:nvPicPr>
        <p:blipFill>
          <a:blip r:embed="rId4">
            <a:alphaModFix/>
          </a:blip>
          <a:stretch>
            <a:fillRect/>
          </a:stretch>
        </p:blipFill>
        <p:spPr>
          <a:xfrm>
            <a:off x="4470325" y="1078700"/>
            <a:ext cx="4420775" cy="37599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4"/>
          <p:cNvSpPr txBox="1"/>
          <p:nvPr>
            <p:ph type="ctrTitle"/>
          </p:nvPr>
        </p:nvSpPr>
        <p:spPr>
          <a:xfrm>
            <a:off x="1126877" y="1742775"/>
            <a:ext cx="4786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 SECURITY</a:t>
            </a:r>
            <a:endParaRPr/>
          </a:p>
        </p:txBody>
      </p:sp>
      <p:sp>
        <p:nvSpPr>
          <p:cNvPr id="730" name="Google Shape;730;p64"/>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chooser, ssl traffic, permission, reverse engineering</a:t>
            </a:r>
            <a:endParaRPr/>
          </a:p>
        </p:txBody>
      </p:sp>
      <p:sp>
        <p:nvSpPr>
          <p:cNvPr id="731" name="Google Shape;731;p6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733" name="Google Shape;733;p6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64"/>
          <p:cNvCxnSpPr>
            <a:stCxn id="731"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5"/>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SHOWS APP CHOOSE IF POSSIBLE</a:t>
            </a:r>
            <a:endParaRPr sz="3000"/>
          </a:p>
        </p:txBody>
      </p:sp>
      <p:sp>
        <p:nvSpPr>
          <p:cNvPr id="741" name="Google Shape;741;p65"/>
          <p:cNvSpPr txBox="1"/>
          <p:nvPr>
            <p:ph idx="4294967295" type="body"/>
          </p:nvPr>
        </p:nvSpPr>
        <p:spPr>
          <a:xfrm>
            <a:off x="618825" y="1298175"/>
            <a:ext cx="43686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an implicit intent can launch at least two possible apps on a user's device, explicitly show an app chooser. This interaction strategy allows users to transfer sensitive information to an app that they trust.</a:t>
            </a:r>
            <a:endParaRPr/>
          </a:p>
        </p:txBody>
      </p:sp>
      <p:pic>
        <p:nvPicPr>
          <p:cNvPr id="742" name="Google Shape;742;p65"/>
          <p:cNvPicPr preferRelativeResize="0"/>
          <p:nvPr/>
        </p:nvPicPr>
        <p:blipFill>
          <a:blip r:embed="rId3">
            <a:alphaModFix/>
          </a:blip>
          <a:stretch>
            <a:fillRect/>
          </a:stretch>
        </p:blipFill>
        <p:spPr>
          <a:xfrm>
            <a:off x="5504850" y="680600"/>
            <a:ext cx="3318076" cy="423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6"/>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SHOWS APP CHOOSER IF POSSIBLE</a:t>
            </a:r>
            <a:endParaRPr sz="3000"/>
          </a:p>
        </p:txBody>
      </p:sp>
      <p:sp>
        <p:nvSpPr>
          <p:cNvPr id="748" name="Google Shape;748;p66"/>
          <p:cNvSpPr txBox="1"/>
          <p:nvPr>
            <p:ph idx="4294967295" type="body"/>
          </p:nvPr>
        </p:nvSpPr>
        <p:spPr>
          <a:xfrm>
            <a:off x="618825" y="1298175"/>
            <a:ext cx="82176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val intent = Intent(Intent.ACTION_SEND)</a:t>
            </a:r>
            <a:endParaRPr sz="1500">
              <a:latin typeface="Consolas"/>
              <a:ea typeface="Consolas"/>
              <a:cs typeface="Consolas"/>
              <a:sym typeface="Consolas"/>
            </a:endParaRPr>
          </a:p>
          <a:p>
            <a:pPr indent="0" lvl="0" marL="0" rtl="0" algn="l">
              <a:spcBef>
                <a:spcPts val="1600"/>
              </a:spcBef>
              <a:spcAft>
                <a:spcPts val="0"/>
              </a:spcAft>
              <a:buNone/>
            </a:pPr>
            <a:r>
              <a:rPr lang="en" sz="1500">
                <a:latin typeface="Consolas"/>
                <a:ea typeface="Consolas"/>
                <a:cs typeface="Consolas"/>
                <a:sym typeface="Consolas"/>
              </a:rPr>
              <a:t>val possibleActivitiesList: List&lt;ResolveInfo&gt; = packageManager.queryIntentActivities(intent, PackageManager.MATCH_ALL)</a:t>
            </a:r>
            <a:endParaRPr sz="1500">
              <a:latin typeface="Consolas"/>
              <a:ea typeface="Consolas"/>
              <a:cs typeface="Consolas"/>
              <a:sym typeface="Consolas"/>
            </a:endParaRPr>
          </a:p>
          <a:p>
            <a:pPr indent="0" lvl="0" marL="0" rtl="0" algn="l">
              <a:spcBef>
                <a:spcPts val="1600"/>
              </a:spcBef>
              <a:spcAft>
                <a:spcPts val="1600"/>
              </a:spcAft>
              <a:buNone/>
            </a:pPr>
            <a:r>
              <a:t/>
            </a:r>
            <a:endParaRPr sz="15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7"/>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SHOWS APP CHOOSER IF POSSIBLE</a:t>
            </a:r>
            <a:endParaRPr sz="3000"/>
          </a:p>
        </p:txBody>
      </p:sp>
      <p:sp>
        <p:nvSpPr>
          <p:cNvPr id="754" name="Google Shape;754;p67"/>
          <p:cNvSpPr txBox="1"/>
          <p:nvPr>
            <p:ph idx="4294967295" type="body"/>
          </p:nvPr>
        </p:nvSpPr>
        <p:spPr>
          <a:xfrm>
            <a:off x="618825" y="1298175"/>
            <a:ext cx="82176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if (possibleActivitiesList.size &gt; 1) {</a:t>
            </a:r>
            <a:br>
              <a:rPr lang="en" sz="1500">
                <a:latin typeface="Consolas"/>
                <a:ea typeface="Consolas"/>
                <a:cs typeface="Consolas"/>
                <a:sym typeface="Consolas"/>
              </a:rPr>
            </a:br>
            <a:r>
              <a:rPr lang="en" sz="1500">
                <a:latin typeface="Consolas"/>
                <a:ea typeface="Consolas"/>
                <a:cs typeface="Consolas"/>
                <a:sym typeface="Consolas"/>
              </a:rPr>
              <a:t>    // Create intent to show chooser.</a:t>
            </a:r>
            <a:br>
              <a:rPr lang="en" sz="1500">
                <a:latin typeface="Consolas"/>
                <a:ea typeface="Consolas"/>
                <a:cs typeface="Consolas"/>
                <a:sym typeface="Consolas"/>
              </a:rPr>
            </a:br>
            <a:r>
              <a:rPr lang="en" sz="1500">
                <a:latin typeface="Consolas"/>
                <a:ea typeface="Consolas"/>
                <a:cs typeface="Consolas"/>
                <a:sym typeface="Consolas"/>
              </a:rPr>
              <a:t>    // Title is something similar to "Share this photo with".</a:t>
            </a:r>
            <a:endParaRPr sz="1500">
              <a:latin typeface="Consolas"/>
              <a:ea typeface="Consolas"/>
              <a:cs typeface="Consolas"/>
              <a:sym typeface="Consolas"/>
            </a:endParaRPr>
          </a:p>
          <a:p>
            <a:pPr indent="0" lvl="0" marL="0" rtl="0" algn="l">
              <a:spcBef>
                <a:spcPts val="1600"/>
              </a:spcBef>
              <a:spcAft>
                <a:spcPts val="0"/>
              </a:spcAft>
              <a:buNone/>
            </a:pPr>
            <a:r>
              <a:rPr lang="en" sz="1500">
                <a:latin typeface="Consolas"/>
                <a:ea typeface="Consolas"/>
                <a:cs typeface="Consolas"/>
                <a:sym typeface="Consolas"/>
              </a:rPr>
              <a:t>    val chooser = resources.getString(R.string.chooser_title).let { </a:t>
            </a:r>
            <a:br>
              <a:rPr lang="en" sz="1500">
                <a:latin typeface="Consolas"/>
                <a:ea typeface="Consolas"/>
                <a:cs typeface="Consolas"/>
                <a:sym typeface="Consolas"/>
              </a:rPr>
            </a:br>
            <a:r>
              <a:rPr lang="en" sz="1500">
                <a:latin typeface="Consolas"/>
                <a:ea typeface="Consolas"/>
                <a:cs typeface="Consolas"/>
                <a:sym typeface="Consolas"/>
              </a:rPr>
              <a:t>		title -&gt;  Intent.createChooser(intent, title)</a:t>
            </a:r>
            <a:br>
              <a:rPr lang="en" sz="1500">
                <a:latin typeface="Consolas"/>
                <a:ea typeface="Consolas"/>
                <a:cs typeface="Consolas"/>
                <a:sym typeface="Consolas"/>
              </a:rPr>
            </a:br>
            <a:r>
              <a:rPr lang="en"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600"/>
              </a:spcBef>
              <a:spcAft>
                <a:spcPts val="0"/>
              </a:spcAft>
              <a:buNone/>
            </a:pPr>
            <a:r>
              <a:rPr lang="en" sz="1500">
                <a:latin typeface="Consolas"/>
                <a:ea typeface="Consolas"/>
                <a:cs typeface="Consolas"/>
                <a:sym typeface="Consolas"/>
              </a:rPr>
              <a:t>    startActivity(chooser)</a:t>
            </a:r>
            <a:endParaRPr sz="1500">
              <a:latin typeface="Consolas"/>
              <a:ea typeface="Consolas"/>
              <a:cs typeface="Consolas"/>
              <a:sym typeface="Consolas"/>
            </a:endParaRPr>
          </a:p>
          <a:p>
            <a:pPr indent="0" lvl="0" marL="0" rtl="0" algn="l">
              <a:spcBef>
                <a:spcPts val="1600"/>
              </a:spcBef>
              <a:spcAft>
                <a:spcPts val="0"/>
              </a:spcAft>
              <a:buNone/>
            </a:pPr>
            <a:r>
              <a:rPr lang="en" sz="1500">
                <a:latin typeface="Consolas"/>
                <a:ea typeface="Consolas"/>
                <a:cs typeface="Consolas"/>
                <a:sym typeface="Consolas"/>
              </a:rPr>
              <a:t>} else if (intent.resolveActivity(packageManager) != null) {</a:t>
            </a:r>
            <a:br>
              <a:rPr lang="en" sz="1500">
                <a:latin typeface="Consolas"/>
                <a:ea typeface="Consolas"/>
                <a:cs typeface="Consolas"/>
                <a:sym typeface="Consolas"/>
              </a:rPr>
            </a:br>
            <a:r>
              <a:rPr lang="en" sz="1500">
                <a:latin typeface="Consolas"/>
                <a:ea typeface="Consolas"/>
                <a:cs typeface="Consolas"/>
                <a:sym typeface="Consolas"/>
              </a:rPr>
              <a:t>    startActivity(intent)</a:t>
            </a:r>
            <a:br>
              <a:rPr lang="en" sz="1500">
                <a:latin typeface="Consolas"/>
                <a:ea typeface="Consolas"/>
                <a:cs typeface="Consolas"/>
                <a:sym typeface="Consolas"/>
              </a:rPr>
            </a:br>
            <a:r>
              <a:rPr lang="en"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600"/>
              </a:spcBef>
              <a:spcAft>
                <a:spcPts val="1600"/>
              </a:spcAft>
              <a:buNone/>
            </a:pPr>
            <a:r>
              <a:t/>
            </a:r>
            <a:endParaRPr sz="1500">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8"/>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SSL TRAFFIC</a:t>
            </a:r>
            <a:endParaRPr sz="3000"/>
          </a:p>
        </p:txBody>
      </p:sp>
      <p:sp>
        <p:nvSpPr>
          <p:cNvPr id="760" name="Google Shape;760;p68"/>
          <p:cNvSpPr txBox="1"/>
          <p:nvPr>
            <p:ph idx="4294967295" type="body"/>
          </p:nvPr>
        </p:nvSpPr>
        <p:spPr>
          <a:xfrm>
            <a:off x="618825" y="1298175"/>
            <a:ext cx="77157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Always uses HTTPS secure REST API server</a:t>
            </a:r>
            <a:endParaRPr/>
          </a:p>
          <a:p>
            <a:pPr indent="0" lvl="0" marL="0" rtl="0" algn="l">
              <a:spcBef>
                <a:spcPts val="1600"/>
              </a:spcBef>
              <a:spcAft>
                <a:spcPts val="1600"/>
              </a:spcAft>
              <a:buNone/>
            </a:pPr>
            <a:r>
              <a:rPr lang="en"/>
              <a:t>Whenever possible, load only allowlisted content in WebView objects. In other words, the WebView objects in your app shouldn't allow users to navigate to sites that are outside of your control.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PROVIDE THE RIGHT PERMISSION</a:t>
            </a:r>
            <a:endParaRPr sz="3000"/>
          </a:p>
        </p:txBody>
      </p:sp>
      <p:sp>
        <p:nvSpPr>
          <p:cNvPr id="766" name="Google Shape;766;p69"/>
          <p:cNvSpPr txBox="1"/>
          <p:nvPr>
            <p:ph idx="4294967295" type="body"/>
          </p:nvPr>
        </p:nvSpPr>
        <p:spPr>
          <a:xfrm>
            <a:off x="618825" y="1298175"/>
            <a:ext cx="77157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app should request only the minimum number of permissions necessary to function properly. When possible, your app should relinquish some of these permissions when they're no longer needed.</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0"/>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STORE DATA SECURELY</a:t>
            </a:r>
            <a:endParaRPr sz="3000"/>
          </a:p>
        </p:txBody>
      </p:sp>
      <p:sp>
        <p:nvSpPr>
          <p:cNvPr id="772" name="Google Shape;772;p70"/>
          <p:cNvSpPr txBox="1"/>
          <p:nvPr>
            <p:ph idx="4294967295" type="body"/>
          </p:nvPr>
        </p:nvSpPr>
        <p:spPr>
          <a:xfrm>
            <a:off x="618825" y="1298175"/>
            <a:ext cx="77157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files that you create on internal storage are accessible only to your app. Android implements this protection, and it's sufficient for most applications.</a:t>
            </a:r>
            <a:endParaRPr/>
          </a:p>
          <a:p>
            <a:pPr indent="0" lvl="0" marL="0" rtl="0" algn="l">
              <a:spcBef>
                <a:spcPts val="1600"/>
              </a:spcBef>
              <a:spcAft>
                <a:spcPts val="0"/>
              </a:spcAft>
              <a:buNone/>
            </a:pPr>
            <a:r>
              <a:rPr lang="en"/>
              <a:t>Generally, avoid the MODE_WORLD_WRITEABLE or MODE_WORLD_READABLE modes. </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1"/>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 INPUT VALIDATION</a:t>
            </a:r>
            <a:endParaRPr sz="3000"/>
          </a:p>
        </p:txBody>
      </p:sp>
      <p:sp>
        <p:nvSpPr>
          <p:cNvPr id="778" name="Google Shape;778;p71"/>
          <p:cNvSpPr txBox="1"/>
          <p:nvPr>
            <p:ph idx="4294967295" type="body"/>
          </p:nvPr>
        </p:nvSpPr>
        <p:spPr>
          <a:xfrm>
            <a:off x="618825" y="1298175"/>
            <a:ext cx="77157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Always check for user input</a:t>
            </a:r>
            <a:endParaRPr/>
          </a:p>
          <a:p>
            <a:pPr indent="0" lvl="0" marL="0" rtl="0" algn="l">
              <a:spcBef>
                <a:spcPts val="1600"/>
              </a:spcBef>
              <a:spcAft>
                <a:spcPts val="1600"/>
              </a:spcAft>
              <a:buNone/>
            </a:pPr>
            <a:r>
              <a:rPr lang="en"/>
              <a:t>Handle the user data properly before submitting to the next process (i.e: send to rest api, stored into sqlite, stored into shared preferences, send through intent, and so 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2"/>
          <p:cNvSpPr txBox="1"/>
          <p:nvPr>
            <p:ph idx="8" type="ctrTitle"/>
          </p:nvPr>
        </p:nvSpPr>
        <p:spPr>
          <a:xfrm>
            <a:off x="621623" y="411675"/>
            <a:ext cx="756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REVERSE ENGINEERING</a:t>
            </a:r>
            <a:endParaRPr sz="3000"/>
          </a:p>
        </p:txBody>
      </p:sp>
      <p:sp>
        <p:nvSpPr>
          <p:cNvPr id="784" name="Google Shape;784;p72"/>
          <p:cNvSpPr txBox="1"/>
          <p:nvPr>
            <p:ph idx="4294967295" type="body"/>
          </p:nvPr>
        </p:nvSpPr>
        <p:spPr>
          <a:xfrm>
            <a:off x="618825" y="1298175"/>
            <a:ext cx="77157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Decompile APK into android studio project or java codes!</a:t>
            </a:r>
            <a:endParaRPr/>
          </a:p>
          <a:p>
            <a:pPr indent="0" lvl="0" marL="0" rtl="0" algn="l">
              <a:spcBef>
                <a:spcPts val="1600"/>
              </a:spcBef>
              <a:spcAft>
                <a:spcPts val="0"/>
              </a:spcAft>
              <a:buNone/>
            </a:pPr>
            <a:r>
              <a:rPr lang="en"/>
              <a:t>How to avoid:</a:t>
            </a:r>
            <a:endParaRPr/>
          </a:p>
          <a:p>
            <a:pPr indent="-342900" lvl="0" marL="457200" rtl="0" algn="l">
              <a:spcBef>
                <a:spcPts val="1600"/>
              </a:spcBef>
              <a:spcAft>
                <a:spcPts val="0"/>
              </a:spcAft>
              <a:buSzPts val="1800"/>
              <a:buAutoNum type="arabicPeriod"/>
            </a:pPr>
            <a:r>
              <a:rPr lang="en"/>
              <a:t>Put important code on a server</a:t>
            </a:r>
            <a:endParaRPr/>
          </a:p>
          <a:p>
            <a:pPr indent="-342900" lvl="0" marL="457200" rtl="0" algn="l">
              <a:spcBef>
                <a:spcPts val="0"/>
              </a:spcBef>
              <a:spcAft>
                <a:spcPts val="0"/>
              </a:spcAft>
              <a:buSzPts val="1800"/>
              <a:buAutoNum type="arabicPeriod"/>
            </a:pPr>
            <a:r>
              <a:rPr lang="en"/>
              <a:t>Use ProGuard</a:t>
            </a:r>
            <a:br>
              <a:rPr lang="en"/>
            </a:br>
            <a:r>
              <a:rPr lang="en"/>
              <a:t>Proguard is free Java class file shrinker, optimizer, obfuscator, and preverifier. It detects and removes unused classes, fields, methods, and attributes.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3"/>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90" name="Google Shape;790;p73"/>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Do you have any questions?</a:t>
            </a:r>
            <a:endParaRPr>
              <a:solidFill>
                <a:schemeClr val="accent2"/>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andre@staff.ubaya.ac.id</a:t>
            </a:r>
            <a:endParaRPr/>
          </a:p>
        </p:txBody>
      </p:sp>
      <p:sp>
        <p:nvSpPr>
          <p:cNvPr id="791" name="Google Shape;791;p73"/>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792" name="Google Shape;792;p73"/>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73"/>
          <p:cNvGrpSpPr/>
          <p:nvPr/>
        </p:nvGrpSpPr>
        <p:grpSpPr>
          <a:xfrm>
            <a:off x="7981434" y="-1177061"/>
            <a:ext cx="203789" cy="1274754"/>
            <a:chOff x="2877432" y="975334"/>
            <a:chExt cx="188886" cy="1181531"/>
          </a:xfrm>
        </p:grpSpPr>
        <p:sp>
          <p:nvSpPr>
            <p:cNvPr id="794" name="Google Shape;794;p7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73"/>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3"/>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73"/>
          <p:cNvGrpSpPr/>
          <p:nvPr/>
        </p:nvGrpSpPr>
        <p:grpSpPr>
          <a:xfrm>
            <a:off x="3407882" y="3252461"/>
            <a:ext cx="261630" cy="261630"/>
            <a:chOff x="3368074" y="3882537"/>
            <a:chExt cx="215298" cy="215298"/>
          </a:xfrm>
        </p:grpSpPr>
        <p:sp>
          <p:nvSpPr>
            <p:cNvPr id="803" name="Google Shape;803;p7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73"/>
          <p:cNvSpPr/>
          <p:nvPr/>
        </p:nvSpPr>
        <p:spPr>
          <a:xfrm>
            <a:off x="5066623" y="3252448"/>
            <a:ext cx="320355" cy="261656"/>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73"/>
          <p:cNvGrpSpPr/>
          <p:nvPr/>
        </p:nvGrpSpPr>
        <p:grpSpPr>
          <a:xfrm>
            <a:off x="4236456" y="3252450"/>
            <a:ext cx="292574" cy="261652"/>
            <a:chOff x="3824739" y="3890112"/>
            <a:chExt cx="208105" cy="186110"/>
          </a:xfrm>
        </p:grpSpPr>
        <p:sp>
          <p:nvSpPr>
            <p:cNvPr id="808" name="Google Shape;808;p7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9"/>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0" name="Google Shape;490;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ACCOUNT ACCESS LEVEL</a:t>
            </a:r>
            <a:endParaRPr/>
          </a:p>
        </p:txBody>
      </p:sp>
      <p:sp>
        <p:nvSpPr>
          <p:cNvPr id="491" name="Google Shape;491;p29"/>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2" name="Google Shape;492;p29"/>
          <p:cNvPicPr preferRelativeResize="0"/>
          <p:nvPr/>
        </p:nvPicPr>
        <p:blipFill>
          <a:blip r:embed="rId3">
            <a:alphaModFix/>
          </a:blip>
          <a:stretch>
            <a:fillRect/>
          </a:stretch>
        </p:blipFill>
        <p:spPr>
          <a:xfrm>
            <a:off x="618826" y="1063525"/>
            <a:ext cx="5654374" cy="39190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4" name="Shape 814"/>
        <p:cNvGrpSpPr/>
        <p:nvPr/>
      </p:nvGrpSpPr>
      <p:grpSpPr>
        <a:xfrm>
          <a:off x="0" y="0"/>
          <a:ext cx="0" cy="0"/>
          <a:chOff x="0" y="0"/>
          <a:chExt cx="0" cy="0"/>
        </a:xfrm>
      </p:grpSpPr>
      <p:pic>
        <p:nvPicPr>
          <p:cNvPr id="815" name="Google Shape;815;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0"/>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DEVELOPER ACCOUNT</a:t>
            </a:r>
            <a:endParaRPr/>
          </a:p>
        </p:txBody>
      </p:sp>
      <p:sp>
        <p:nvSpPr>
          <p:cNvPr id="498" name="Google Shape;498;p30"/>
          <p:cNvSpPr txBox="1"/>
          <p:nvPr>
            <p:ph idx="4294967295" type="body"/>
          </p:nvPr>
        </p:nvSpPr>
        <p:spPr>
          <a:xfrm>
            <a:off x="618825" y="1298175"/>
            <a:ext cx="74034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need to pay a one-time registration fee of $25 (lifetime)</a:t>
            </a:r>
            <a:endParaRPr/>
          </a:p>
          <a:p>
            <a:pPr indent="0" lvl="0" marL="0" rtl="0" algn="l">
              <a:spcBef>
                <a:spcPts val="1600"/>
              </a:spcBef>
              <a:spcAft>
                <a:spcPts val="0"/>
              </a:spcAft>
              <a:buNone/>
            </a:pPr>
            <a:r>
              <a:rPr lang="en"/>
              <a:t>Publish unlimited number of apps</a:t>
            </a:r>
            <a:endParaRPr/>
          </a:p>
          <a:p>
            <a:pPr indent="0" lvl="0" marL="0" rtl="0" algn="l">
              <a:spcBef>
                <a:spcPts val="1600"/>
              </a:spcBef>
              <a:spcAft>
                <a:spcPts val="1600"/>
              </a:spcAft>
              <a:buNone/>
            </a:pPr>
            <a:r>
              <a:t/>
            </a:r>
            <a:endParaRPr/>
          </a:p>
        </p:txBody>
      </p:sp>
      <p:pic>
        <p:nvPicPr>
          <p:cNvPr id="499" name="Google Shape;499;p30"/>
          <p:cNvPicPr preferRelativeResize="0"/>
          <p:nvPr/>
        </p:nvPicPr>
        <p:blipFill>
          <a:blip r:embed="rId3">
            <a:alphaModFix/>
          </a:blip>
          <a:stretch>
            <a:fillRect/>
          </a:stretch>
        </p:blipFill>
        <p:spPr>
          <a:xfrm>
            <a:off x="2499225" y="2368925"/>
            <a:ext cx="4272800" cy="253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1"/>
          <p:cNvSpPr txBox="1"/>
          <p:nvPr>
            <p:ph idx="1" type="body"/>
          </p:nvPr>
        </p:nvSpPr>
        <p:spPr>
          <a:xfrm>
            <a:off x="618825" y="1679175"/>
            <a:ext cx="74034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August 2021, new apps will be required to publish with the Android App Bundle on Google Play</a:t>
            </a:r>
            <a:endParaRPr/>
          </a:p>
          <a:p>
            <a:pPr indent="0" lvl="0" marL="0" rtl="0" algn="l">
              <a:spcBef>
                <a:spcPts val="0"/>
              </a:spcBef>
              <a:spcAft>
                <a:spcPts val="0"/>
              </a:spcAft>
              <a:buNone/>
            </a:pPr>
            <a:br>
              <a:rPr lang="en"/>
            </a:br>
            <a:r>
              <a:rPr lang="en"/>
              <a:t>It's</a:t>
            </a:r>
            <a:r>
              <a:rPr lang="en"/>
              <a:t> a new </a:t>
            </a:r>
            <a:r>
              <a:rPr lang="en"/>
              <a:t>official Android publishing format that offers a more efficient way to build and release your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Smaller file size compared to APK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31"/>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 BUNDLE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3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3"/>
          <p:cNvSpPr txBox="1"/>
          <p:nvPr>
            <p:ph idx="2" type="body"/>
          </p:nvPr>
        </p:nvSpPr>
        <p:spPr>
          <a:xfrm>
            <a:off x="618825" y="1679175"/>
            <a:ext cx="48930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create app bundle, click menu Build &gt; Generate Signed Bundle / APK</a:t>
            </a:r>
            <a:endParaRPr sz="1800"/>
          </a:p>
          <a:p>
            <a:pPr indent="0" lvl="0" marL="0" rtl="0" algn="l">
              <a:spcBef>
                <a:spcPts val="1600"/>
              </a:spcBef>
              <a:spcAft>
                <a:spcPts val="1600"/>
              </a:spcAft>
              <a:buNone/>
            </a:pPr>
            <a:r>
              <a:rPr lang="en" sz="1800"/>
              <a:t>Choose “Android App Bundle” and click next</a:t>
            </a:r>
            <a:endParaRPr sz="1800"/>
          </a:p>
        </p:txBody>
      </p:sp>
      <p:sp>
        <p:nvSpPr>
          <p:cNvPr id="516" name="Google Shape;516;p33"/>
          <p:cNvSpPr txBox="1"/>
          <p:nvPr>
            <p:ph type="ctrTitle"/>
          </p:nvPr>
        </p:nvSpPr>
        <p:spPr>
          <a:xfrm>
            <a:off x="618825" y="411675"/>
            <a:ext cx="4580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APP BUNDLE</a:t>
            </a:r>
            <a:endParaRPr/>
          </a:p>
        </p:txBody>
      </p:sp>
      <p:pic>
        <p:nvPicPr>
          <p:cNvPr id="517" name="Google Shape;517;p33"/>
          <p:cNvPicPr preferRelativeResize="0"/>
          <p:nvPr/>
        </p:nvPicPr>
        <p:blipFill>
          <a:blip r:embed="rId3">
            <a:alphaModFix/>
          </a:blip>
          <a:stretch>
            <a:fillRect/>
          </a:stretch>
        </p:blipFill>
        <p:spPr>
          <a:xfrm>
            <a:off x="5886425" y="1111925"/>
            <a:ext cx="2513450" cy="3730325"/>
          </a:xfrm>
          <a:prstGeom prst="rect">
            <a:avLst/>
          </a:prstGeom>
          <a:noFill/>
          <a:ln>
            <a:noFill/>
          </a:ln>
        </p:spPr>
      </p:pic>
      <p:pic>
        <p:nvPicPr>
          <p:cNvPr id="518" name="Google Shape;518;p33"/>
          <p:cNvPicPr preferRelativeResize="0"/>
          <p:nvPr/>
        </p:nvPicPr>
        <p:blipFill>
          <a:blip r:embed="rId4">
            <a:alphaModFix/>
          </a:blip>
          <a:stretch>
            <a:fillRect/>
          </a:stretch>
        </p:blipFill>
        <p:spPr>
          <a:xfrm>
            <a:off x="705495" y="3287870"/>
            <a:ext cx="4102262" cy="1221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